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Robo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oboto-regular.fntdata"/><Relationship Id="rId21" Type="http://schemas.openxmlformats.org/officeDocument/2006/relationships/slide" Target="slides/slide16.xml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66b44c9a2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566b44c9a2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66b44c9a2_0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66b44c9a2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8d083687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8d083687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0-1inch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DNM (did not meet)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amplitude adjustment passed as the motor is able to operate at all amplitudes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voltage requirement is a pass, as the device can plug directly into a wall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durability and load requirements pass, as the device survived all testing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success rate passed as the device ended on a downstroke reliably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the device is manufacturable at a cost lower than anticipated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However, the frequency was not able to reach 20Hz,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66b44c9a2_0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66b44c9a2_0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66b44c9a2_0_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566b44c9a2_0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66b44c9a2_0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66b44c9a2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8d083687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58d083687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66b44c9a2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66b44c9a2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66b44c9a2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66b44c9a2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66b44c9a2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66b44c9a2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Client </a:t>
            </a:r>
            <a:r>
              <a:rPr lang="en"/>
              <a:t>requirements</a:t>
            </a:r>
            <a:r>
              <a:rPr lang="en"/>
              <a:t> into measurable objectives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66b44c9a2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66b44c9a2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66b44c9a2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66b44c9a2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66b44c9a2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66b44c9a2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6a5df5e8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6a5df5e8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66b44c9a2_0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66b44c9a2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While not all of are parts are machined these three components 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They’re the Motor hub, Movable Pin and Lower bushing mounts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Originally these parts were 3D printed but were wearing out </a:t>
            </a:r>
            <a:r>
              <a:rPr lang="en"/>
              <a:t>too</a:t>
            </a:r>
            <a:r>
              <a:rPr lang="en"/>
              <a:t> fast due to the vibrations in the machine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made them out of aluminum as it is a rigid durable material.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gif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gif"/><Relationship Id="rId4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Biomimetic</a:t>
            </a:r>
            <a:r>
              <a:rPr lang="en"/>
              <a:t> Fish</a:t>
            </a:r>
            <a:endParaRPr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Abdulrahman Alnebari, Shuaib Alshuaib, James Brooks, Nathan Servis</a:t>
            </a: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Manufacturing: 3D Printing</a:t>
            </a:r>
            <a:endParaRPr/>
          </a:p>
        </p:txBody>
      </p:sp>
      <p:sp>
        <p:nvSpPr>
          <p:cNvPr id="182" name="Google Shape;182;p22"/>
          <p:cNvSpPr txBox="1"/>
          <p:nvPr>
            <p:ph idx="4294967295" type="body"/>
          </p:nvPr>
        </p:nvSpPr>
        <p:spPr>
          <a:xfrm>
            <a:off x="548650" y="771950"/>
            <a:ext cx="4301700" cy="40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Difficult to machine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The ring stand mounts, motor casing, and gears were all made of 3D printed PLA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PLA:</a:t>
            </a:r>
            <a:endParaRPr sz="1400">
              <a:solidFill>
                <a:srgbClr val="000000"/>
              </a:solidFill>
            </a:endParaRPr>
          </a:p>
          <a:p>
            <a:pPr indent="-317500" lvl="0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rgbClr val="000000"/>
                </a:solidFill>
              </a:rPr>
              <a:t>Does not shrink much while cooling</a:t>
            </a:r>
            <a:endParaRPr sz="1400">
              <a:solidFill>
                <a:srgbClr val="000000"/>
              </a:solidFill>
            </a:endParaRPr>
          </a:p>
          <a:p>
            <a:pPr indent="-317500" lvl="0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rgbClr val="000000"/>
                </a:solidFill>
              </a:rPr>
              <a:t>Quicker lead times</a:t>
            </a:r>
            <a:endParaRPr sz="1400">
              <a:solidFill>
                <a:srgbClr val="000000"/>
              </a:solidFill>
            </a:endParaRPr>
          </a:p>
          <a:p>
            <a:pPr indent="-317500" lvl="0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rgbClr val="000000"/>
                </a:solidFill>
              </a:rPr>
              <a:t>Readily available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All parts were printed thanks to POBA Medical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7693200" y="4833875"/>
            <a:ext cx="14508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James Brooks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4984900" y="4328400"/>
            <a:ext cx="25341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Amplitude Adjustment Components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5" name="Google Shape;18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0650" y="996600"/>
            <a:ext cx="3858423" cy="33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6400" y="741300"/>
            <a:ext cx="3272125" cy="409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3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Manufacturing: Circuitry</a:t>
            </a:r>
            <a:endParaRPr/>
          </a:p>
        </p:txBody>
      </p:sp>
      <p:sp>
        <p:nvSpPr>
          <p:cNvPr id="192" name="Google Shape;192;p23"/>
          <p:cNvSpPr txBox="1"/>
          <p:nvPr>
            <p:ph idx="4294967295" type="body"/>
          </p:nvPr>
        </p:nvSpPr>
        <p:spPr>
          <a:xfrm>
            <a:off x="471900" y="725550"/>
            <a:ext cx="4100100" cy="39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 custom PCB was designed using fritzing.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 device was made through their partner company Aisler.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 circuit was soldered by hand in the MakerLab.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93" name="Google Shape;19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3700" y="1223515"/>
            <a:ext cx="4100100" cy="270916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3"/>
          <p:cNvSpPr txBox="1"/>
          <p:nvPr/>
        </p:nvSpPr>
        <p:spPr>
          <a:xfrm>
            <a:off x="7693200" y="4833875"/>
            <a:ext cx="14508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Nathan Servis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23"/>
          <p:cNvSpPr txBox="1"/>
          <p:nvPr/>
        </p:nvSpPr>
        <p:spPr>
          <a:xfrm>
            <a:off x="5192925" y="4770475"/>
            <a:ext cx="22506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Schematic of Electronics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23"/>
          <p:cNvSpPr txBox="1"/>
          <p:nvPr/>
        </p:nvSpPr>
        <p:spPr>
          <a:xfrm>
            <a:off x="4696225" y="3786000"/>
            <a:ext cx="22506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Organized PCB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296750"/>
            <a:ext cx="7620000" cy="29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750" y="1067541"/>
            <a:ext cx="8229599" cy="334071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4"/>
          <p:cNvSpPr txBox="1"/>
          <p:nvPr/>
        </p:nvSpPr>
        <p:spPr>
          <a:xfrm>
            <a:off x="8079975" y="4931700"/>
            <a:ext cx="16350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Abdul Alnebari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Testing: Variable RPM</a:t>
            </a:r>
            <a:endParaRPr/>
          </a:p>
        </p:txBody>
      </p:sp>
      <p:sp>
        <p:nvSpPr>
          <p:cNvPr id="210" name="Google Shape;210;p25"/>
          <p:cNvSpPr txBox="1"/>
          <p:nvPr>
            <p:ph idx="4294967295" type="body"/>
          </p:nvPr>
        </p:nvSpPr>
        <p:spPr>
          <a:xfrm>
            <a:off x="460950" y="689625"/>
            <a:ext cx="4339800" cy="42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The device is able to go from 0 to 15 hz (900 rpm) reliably.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The device is not able to meet the max requested speed but the team has a solution to get to higher speeds.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By increasing the voltage to the motor the required RPM can be achieved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The motor is able to produce enough torque to move the sample.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The light-weight motor head allows samples to end on a downstroke, ensuring the device gets buried.</a:t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211" name="Google Shape;211;p25"/>
          <p:cNvSpPr txBox="1"/>
          <p:nvPr/>
        </p:nvSpPr>
        <p:spPr>
          <a:xfrm>
            <a:off x="7509150" y="4833875"/>
            <a:ext cx="16350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Shuaib Alshuaib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2" name="Google Shape;21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1480" y="1250391"/>
            <a:ext cx="4282676" cy="242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 txBox="1"/>
          <p:nvPr/>
        </p:nvSpPr>
        <p:spPr>
          <a:xfrm>
            <a:off x="4763925" y="3607400"/>
            <a:ext cx="22506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Oscillation Test of Device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Testing: Amplitude Adjustment</a:t>
            </a:r>
            <a:endParaRPr/>
          </a:p>
        </p:txBody>
      </p:sp>
      <p:sp>
        <p:nvSpPr>
          <p:cNvPr id="219" name="Google Shape;219;p26"/>
          <p:cNvSpPr txBox="1"/>
          <p:nvPr>
            <p:ph idx="4294967295" type="body"/>
          </p:nvPr>
        </p:nvSpPr>
        <p:spPr>
          <a:xfrm>
            <a:off x="471900" y="770325"/>
            <a:ext cx="4100100" cy="37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 device is able to move between 0 and 1 inch in amplitude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 team ran the device 25 times at incremental-amplitude-intervals to ensure it meets all requirements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 device doesn’t  interference with the gears when not extended.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20" name="Google Shape;220;p26"/>
          <p:cNvSpPr txBox="1"/>
          <p:nvPr/>
        </p:nvSpPr>
        <p:spPr>
          <a:xfrm>
            <a:off x="7531950" y="4833875"/>
            <a:ext cx="16119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James Brooks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1" name="Google Shape;2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9175" y="770337"/>
            <a:ext cx="2396250" cy="189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9175" y="2704913"/>
            <a:ext cx="2396250" cy="202003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6"/>
          <p:cNvSpPr txBox="1"/>
          <p:nvPr/>
        </p:nvSpPr>
        <p:spPr>
          <a:xfrm>
            <a:off x="5489275" y="4629275"/>
            <a:ext cx="22506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Cad Model of Amplitude Adjustment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229" name="Google Shape;229;p27"/>
          <p:cNvSpPr txBox="1"/>
          <p:nvPr/>
        </p:nvSpPr>
        <p:spPr>
          <a:xfrm>
            <a:off x="663925" y="802525"/>
            <a:ext cx="3801000" cy="4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The device is 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capable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 of burying samples.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It has variable amplitude and oscillations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The oscillation doesn’t reach the max but the team has a solution put in place to reach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The device will help our client 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research ways to improve underwater technologies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0" name="Google Shape;230;p27"/>
          <p:cNvPicPr preferRelativeResize="0"/>
          <p:nvPr/>
        </p:nvPicPr>
        <p:blipFill rotWithShape="1">
          <a:blip r:embed="rId3">
            <a:alphaModFix/>
          </a:blip>
          <a:srcRect b="0" l="3577" r="3007" t="6244"/>
          <a:stretch/>
        </p:blipFill>
        <p:spPr>
          <a:xfrm>
            <a:off x="4464925" y="802525"/>
            <a:ext cx="4525773" cy="30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/>
          <p:nvPr/>
        </p:nvSpPr>
        <p:spPr>
          <a:xfrm>
            <a:off x="4374500" y="3717425"/>
            <a:ext cx="22506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Final Device Design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27"/>
          <p:cNvSpPr txBox="1"/>
          <p:nvPr/>
        </p:nvSpPr>
        <p:spPr>
          <a:xfrm>
            <a:off x="7509150" y="4833875"/>
            <a:ext cx="16350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Nathan Servis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 txBox="1"/>
          <p:nvPr>
            <p:ph type="title"/>
          </p:nvPr>
        </p:nvSpPr>
        <p:spPr>
          <a:xfrm>
            <a:off x="1394750" y="55820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 and Background</a:t>
            </a:r>
            <a:endParaRPr/>
          </a:p>
        </p:txBody>
      </p:sp>
      <p:sp>
        <p:nvSpPr>
          <p:cNvPr id="74" name="Google Shape;74;p14"/>
          <p:cNvSpPr txBox="1"/>
          <p:nvPr>
            <p:ph idx="4294967295" type="body"/>
          </p:nvPr>
        </p:nvSpPr>
        <p:spPr>
          <a:xfrm>
            <a:off x="471900" y="746300"/>
            <a:ext cx="4100100" cy="38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Our Client Dr. Alice Gibbs requested our team to make a device that mimics the burying movement of flatfishes.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The most common types flatfish are the flounder and sole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Sole’s can grow to a size between 2 - 5 lbs while a flounder can grow up to 17 lbs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Flatfish bury themselves in order to ambush prey and hide from predators , they do this by moving their body rapidly up and down.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7912" y="2692728"/>
            <a:ext cx="3015575" cy="169797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7693200" y="4833875"/>
            <a:ext cx="14508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Nathan Servis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5253825" y="4296600"/>
            <a:ext cx="12345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Flounder burying itself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4650" y="684050"/>
            <a:ext cx="3022091" cy="17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5253825" y="2411025"/>
            <a:ext cx="1082400" cy="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Typical Flounder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Fluidization</a:t>
            </a:r>
            <a:endParaRPr/>
          </a:p>
        </p:txBody>
      </p:sp>
      <p:sp>
        <p:nvSpPr>
          <p:cNvPr id="85" name="Google Shape;85;p15"/>
          <p:cNvSpPr txBox="1"/>
          <p:nvPr/>
        </p:nvSpPr>
        <p:spPr>
          <a:xfrm>
            <a:off x="7693200" y="4833875"/>
            <a:ext cx="14508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James Brooks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143700" y="713500"/>
            <a:ext cx="4428300" cy="41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The process fish use to bury themselves under the seabed.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By quickly moving up and down the fish creates a change in pressure that causes sand underneath to move like a fluid.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4572000" y="4274025"/>
            <a:ext cx="2690700" cy="3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Sample Displaced on Up-Stroke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5500" y="1023075"/>
            <a:ext cx="4267200" cy="3199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Client Requests and Engineering </a:t>
            </a:r>
            <a:r>
              <a:rPr lang="en"/>
              <a:t>Requirements</a:t>
            </a:r>
            <a:endParaRPr/>
          </a:p>
        </p:txBody>
      </p:sp>
      <p:sp>
        <p:nvSpPr>
          <p:cNvPr id="94" name="Google Shape;94;p16"/>
          <p:cNvSpPr txBox="1"/>
          <p:nvPr/>
        </p:nvSpPr>
        <p:spPr>
          <a:xfrm>
            <a:off x="7564575" y="4833875"/>
            <a:ext cx="15795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Shuaib Alshuaib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025" y="1026250"/>
            <a:ext cx="6886575" cy="34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Design</a:t>
            </a:r>
            <a:endParaRPr/>
          </a:p>
        </p:txBody>
      </p:sp>
      <p:sp>
        <p:nvSpPr>
          <p:cNvPr id="101" name="Google Shape;101;p17"/>
          <p:cNvSpPr txBox="1"/>
          <p:nvPr/>
        </p:nvSpPr>
        <p:spPr>
          <a:xfrm>
            <a:off x="7693200" y="4833875"/>
            <a:ext cx="14508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Abdul Alnebari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 rotWithShape="1">
          <a:blip r:embed="rId3">
            <a:alphaModFix/>
          </a:blip>
          <a:srcRect b="0" l="3577" r="3007" t="6244"/>
          <a:stretch/>
        </p:blipFill>
        <p:spPr>
          <a:xfrm>
            <a:off x="2025800" y="1106275"/>
            <a:ext cx="5351823" cy="358032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/>
          <p:nvPr/>
        </p:nvSpPr>
        <p:spPr>
          <a:xfrm>
            <a:off x="4180900" y="1508425"/>
            <a:ext cx="711300" cy="1602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5567325" y="3800150"/>
            <a:ext cx="1810200" cy="886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4180900" y="1178125"/>
            <a:ext cx="711300" cy="330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3132075" y="1235600"/>
            <a:ext cx="747000" cy="21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7"/>
          <p:cNvSpPr/>
          <p:nvPr/>
        </p:nvSpPr>
        <p:spPr>
          <a:xfrm rot="10800000">
            <a:off x="5008550" y="2203675"/>
            <a:ext cx="747000" cy="21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7"/>
          <p:cNvSpPr/>
          <p:nvPr/>
        </p:nvSpPr>
        <p:spPr>
          <a:xfrm>
            <a:off x="4672500" y="4094700"/>
            <a:ext cx="747000" cy="21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7"/>
          <p:cNvSpPr txBox="1"/>
          <p:nvPr/>
        </p:nvSpPr>
        <p:spPr>
          <a:xfrm>
            <a:off x="2147925" y="1109875"/>
            <a:ext cx="941100" cy="466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Amplitude Adjustment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5935250" y="2115775"/>
            <a:ext cx="941100" cy="29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Crank-Slider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3971475" y="3935450"/>
            <a:ext cx="633300" cy="466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Control System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Subsystem 1- Amplitude Adjustment</a:t>
            </a:r>
            <a:endParaRPr/>
          </a:p>
        </p:txBody>
      </p:sp>
      <p:sp>
        <p:nvSpPr>
          <p:cNvPr id="117" name="Google Shape;117;p18"/>
          <p:cNvSpPr txBox="1"/>
          <p:nvPr>
            <p:ph idx="4294967295" type="body"/>
          </p:nvPr>
        </p:nvSpPr>
        <p:spPr>
          <a:xfrm>
            <a:off x="471900" y="790200"/>
            <a:ext cx="3586800" cy="38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 lead screw can be adjusted to change amplitude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 12v solenoid connected to a gear extends to allow automated adjustment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 device can move up to 1 inch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7693200" y="4833875"/>
            <a:ext cx="14508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James Brooks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 rotWithShape="1">
          <a:blip r:embed="rId3">
            <a:alphaModFix/>
          </a:blip>
          <a:srcRect b="0" l="3577" r="3007" t="6244"/>
          <a:stretch/>
        </p:blipFill>
        <p:spPr>
          <a:xfrm>
            <a:off x="4142225" y="888375"/>
            <a:ext cx="4834601" cy="355280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/>
          <p:nvPr/>
        </p:nvSpPr>
        <p:spPr>
          <a:xfrm>
            <a:off x="6037072" y="956098"/>
            <a:ext cx="642600" cy="327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/>
          <p:nvPr/>
        </p:nvSpPr>
        <p:spPr>
          <a:xfrm>
            <a:off x="5089610" y="1013131"/>
            <a:ext cx="674700" cy="21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/>
          <p:cNvSpPr txBox="1"/>
          <p:nvPr/>
        </p:nvSpPr>
        <p:spPr>
          <a:xfrm>
            <a:off x="4200572" y="888372"/>
            <a:ext cx="850200" cy="463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Amplitude Adjustment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6950" y="888375"/>
            <a:ext cx="2396250" cy="189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6950" y="2780600"/>
            <a:ext cx="2396250" cy="202003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/>
          <p:nvPr/>
        </p:nvSpPr>
        <p:spPr>
          <a:xfrm>
            <a:off x="5192950" y="4710500"/>
            <a:ext cx="22506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Cad Model of Amplitude Adjustment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Subsystem 2- Crank Slider</a:t>
            </a:r>
            <a:endParaRPr/>
          </a:p>
        </p:txBody>
      </p:sp>
      <p:sp>
        <p:nvSpPr>
          <p:cNvPr id="131" name="Google Shape;131;p19"/>
          <p:cNvSpPr txBox="1"/>
          <p:nvPr>
            <p:ph idx="4294967295" type="body"/>
          </p:nvPr>
        </p:nvSpPr>
        <p:spPr>
          <a:xfrm>
            <a:off x="471900" y="1005700"/>
            <a:ext cx="4100100" cy="3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Allows conversion of rotational motion into linear.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Needs a custom machined rod holder to ensure perfect linear motion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 motor used can generate up to 35 hz ( 2100 RPM ) and a max torque of 165 in-oz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 force needed to move the motor can be changed based on the amplitude.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7452525" y="4833875"/>
            <a:ext cx="16914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Shuaib Alshuaib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158449" y="1789000"/>
            <a:ext cx="3553901" cy="154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/>
          <p:nvPr/>
        </p:nvSpPr>
        <p:spPr>
          <a:xfrm>
            <a:off x="5500200" y="4287950"/>
            <a:ext cx="2312700" cy="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Cranks Slider Side-by-Side Comparison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5" name="Google Shape;135;p19"/>
          <p:cNvPicPr preferRelativeResize="0"/>
          <p:nvPr/>
        </p:nvPicPr>
        <p:blipFill rotWithShape="1">
          <a:blip r:embed="rId4">
            <a:alphaModFix/>
          </a:blip>
          <a:srcRect b="0" l="3577" r="3007" t="6244"/>
          <a:stretch/>
        </p:blipFill>
        <p:spPr>
          <a:xfrm>
            <a:off x="4424025" y="1328250"/>
            <a:ext cx="4529500" cy="30302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/>
          <p:nvPr/>
        </p:nvSpPr>
        <p:spPr>
          <a:xfrm>
            <a:off x="6300900" y="1637725"/>
            <a:ext cx="711300" cy="1275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9"/>
          <p:cNvSpPr/>
          <p:nvPr/>
        </p:nvSpPr>
        <p:spPr>
          <a:xfrm rot="10800000">
            <a:off x="7127725" y="2052800"/>
            <a:ext cx="747000" cy="21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19"/>
          <p:cNvPicPr preferRelativeResize="0"/>
          <p:nvPr/>
        </p:nvPicPr>
        <p:blipFill rotWithShape="1">
          <a:blip r:embed="rId4">
            <a:alphaModFix/>
          </a:blip>
          <a:srcRect b="42752" l="40221" r="46847" t="6242"/>
          <a:stretch/>
        </p:blipFill>
        <p:spPr>
          <a:xfrm>
            <a:off x="5633624" y="785025"/>
            <a:ext cx="1359176" cy="357342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>
            <a:off x="8054425" y="1964900"/>
            <a:ext cx="941100" cy="29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Crank-Slider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Subsystem 3 - Control Systems</a:t>
            </a:r>
            <a:endParaRPr/>
          </a:p>
        </p:txBody>
      </p:sp>
      <p:pic>
        <p:nvPicPr>
          <p:cNvPr id="145" name="Google Shape;145;p20"/>
          <p:cNvPicPr preferRelativeResize="0"/>
          <p:nvPr/>
        </p:nvPicPr>
        <p:blipFill rotWithShape="1">
          <a:blip r:embed="rId3">
            <a:alphaModFix/>
          </a:blip>
          <a:srcRect b="0" l="3577" r="3007" t="6244"/>
          <a:stretch/>
        </p:blipFill>
        <p:spPr>
          <a:xfrm>
            <a:off x="4173725" y="1221250"/>
            <a:ext cx="4690949" cy="327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/>
          <p:nvPr/>
        </p:nvSpPr>
        <p:spPr>
          <a:xfrm>
            <a:off x="7277922" y="3682709"/>
            <a:ext cx="1586700" cy="810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0"/>
          <p:cNvSpPr/>
          <p:nvPr/>
        </p:nvSpPr>
        <p:spPr>
          <a:xfrm>
            <a:off x="6493595" y="3951846"/>
            <a:ext cx="654900" cy="193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0"/>
          <p:cNvSpPr txBox="1"/>
          <p:nvPr/>
        </p:nvSpPr>
        <p:spPr>
          <a:xfrm>
            <a:off x="5779223" y="3806325"/>
            <a:ext cx="654900" cy="426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Control System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291825" y="846300"/>
            <a:ext cx="3516600" cy="41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t is controlled via an arduino Mega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 device has a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custom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built PCB that connects all the wires together.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 Solenoid runs on 12v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 stepper motor runs on 20v but is upgradeable to 48v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 system has 3 controls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Solenoid switch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Brightness knob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Control knob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7452525" y="4833875"/>
            <a:ext cx="16914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Nathan Servis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4173725" y="983513"/>
            <a:ext cx="721800" cy="457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Solenoid Switch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4997400" y="979013"/>
            <a:ext cx="804900" cy="466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Brightness Knob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7956700" y="979013"/>
            <a:ext cx="595200" cy="466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Control Knob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54" name="Google Shape;154;p20"/>
          <p:cNvGrpSpPr/>
          <p:nvPr/>
        </p:nvGrpSpPr>
        <p:grpSpPr>
          <a:xfrm>
            <a:off x="4173725" y="925363"/>
            <a:ext cx="4957250" cy="3239126"/>
            <a:chOff x="4173725" y="925363"/>
            <a:chExt cx="4957250" cy="3239126"/>
          </a:xfrm>
        </p:grpSpPr>
        <p:pic>
          <p:nvPicPr>
            <p:cNvPr id="155" name="Google Shape;155;p20"/>
            <p:cNvPicPr preferRelativeResize="0"/>
            <p:nvPr/>
          </p:nvPicPr>
          <p:blipFill rotWithShape="1">
            <a:blip r:embed="rId4">
              <a:alphaModFix/>
            </a:blip>
            <a:srcRect b="7717" l="0" r="0" t="17359"/>
            <a:stretch/>
          </p:blipFill>
          <p:spPr>
            <a:xfrm>
              <a:off x="4196800" y="1391662"/>
              <a:ext cx="4934175" cy="27728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Google Shape;156;p20"/>
            <p:cNvSpPr/>
            <p:nvPr/>
          </p:nvSpPr>
          <p:spPr>
            <a:xfrm rot="5400000">
              <a:off x="4161125" y="1770563"/>
              <a:ext cx="747000" cy="211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0"/>
            <p:cNvSpPr/>
            <p:nvPr/>
          </p:nvSpPr>
          <p:spPr>
            <a:xfrm rot="5400000">
              <a:off x="4828575" y="1770563"/>
              <a:ext cx="747000" cy="211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0"/>
            <p:cNvSpPr/>
            <p:nvPr/>
          </p:nvSpPr>
          <p:spPr>
            <a:xfrm rot="5400000">
              <a:off x="7880800" y="1966088"/>
              <a:ext cx="747000" cy="211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0"/>
            <p:cNvSpPr txBox="1"/>
            <p:nvPr/>
          </p:nvSpPr>
          <p:spPr>
            <a:xfrm>
              <a:off x="4173725" y="929863"/>
              <a:ext cx="721800" cy="457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Solenoid Switch</a:t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0" name="Google Shape;160;p20"/>
            <p:cNvSpPr txBox="1"/>
            <p:nvPr/>
          </p:nvSpPr>
          <p:spPr>
            <a:xfrm>
              <a:off x="4997400" y="925363"/>
              <a:ext cx="804900" cy="466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Brightness Knob</a:t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" name="Google Shape;161;p20"/>
            <p:cNvSpPr txBox="1"/>
            <p:nvPr/>
          </p:nvSpPr>
          <p:spPr>
            <a:xfrm>
              <a:off x="7956700" y="925363"/>
              <a:ext cx="595200" cy="466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Control Knob</a:t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Manufacturing: Machining</a:t>
            </a:r>
            <a:endParaRPr/>
          </a:p>
        </p:txBody>
      </p:sp>
      <p:sp>
        <p:nvSpPr>
          <p:cNvPr id="167" name="Google Shape;167;p21"/>
          <p:cNvSpPr txBox="1"/>
          <p:nvPr>
            <p:ph idx="4294967295" type="body"/>
          </p:nvPr>
        </p:nvSpPr>
        <p:spPr>
          <a:xfrm>
            <a:off x="471900" y="873275"/>
            <a:ext cx="4100100" cy="37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There are three parts machined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Motor Hub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Movable Pin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Lower Bushing Mount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</a:t>
            </a:r>
            <a:r>
              <a:rPr lang="en">
                <a:solidFill>
                  <a:srgbClr val="000000"/>
                </a:solidFill>
              </a:rPr>
              <a:t>achined at the NAU machine shop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They’re made of aluminum in order to be more rigid and durable.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68" name="Google Shape;168;p21"/>
          <p:cNvSpPr txBox="1"/>
          <p:nvPr/>
        </p:nvSpPr>
        <p:spPr>
          <a:xfrm>
            <a:off x="7540100" y="4833875"/>
            <a:ext cx="16038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Abdul Alnebari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9" name="Google Shape;169;p21"/>
          <p:cNvPicPr preferRelativeResize="0"/>
          <p:nvPr/>
        </p:nvPicPr>
        <p:blipFill rotWithShape="1">
          <a:blip r:embed="rId3">
            <a:alphaModFix/>
          </a:blip>
          <a:srcRect b="16331" l="22527" r="47602" t="24771"/>
          <a:stretch/>
        </p:blipFill>
        <p:spPr>
          <a:xfrm>
            <a:off x="4967002" y="1476100"/>
            <a:ext cx="1722675" cy="254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 rotWithShape="1">
          <a:blip r:embed="rId4">
            <a:alphaModFix/>
          </a:blip>
          <a:srcRect b="33985" l="36414" r="21229" t="10155"/>
          <a:stretch/>
        </p:blipFill>
        <p:spPr>
          <a:xfrm>
            <a:off x="6758800" y="1612025"/>
            <a:ext cx="2286290" cy="226134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1"/>
          <p:cNvSpPr txBox="1"/>
          <p:nvPr/>
        </p:nvSpPr>
        <p:spPr>
          <a:xfrm>
            <a:off x="6796775" y="4047850"/>
            <a:ext cx="1209300" cy="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21"/>
          <p:cNvSpPr txBox="1"/>
          <p:nvPr/>
        </p:nvSpPr>
        <p:spPr>
          <a:xfrm>
            <a:off x="5078175" y="779675"/>
            <a:ext cx="1500300" cy="53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Lower Bushing Mount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21"/>
          <p:cNvSpPr txBox="1"/>
          <p:nvPr/>
        </p:nvSpPr>
        <p:spPr>
          <a:xfrm>
            <a:off x="7151800" y="779675"/>
            <a:ext cx="1500300" cy="53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Motor Hub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21"/>
          <p:cNvSpPr txBox="1"/>
          <p:nvPr/>
        </p:nvSpPr>
        <p:spPr>
          <a:xfrm>
            <a:off x="7151800" y="4085725"/>
            <a:ext cx="1500300" cy="53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Movable Pin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21"/>
          <p:cNvSpPr/>
          <p:nvPr/>
        </p:nvSpPr>
        <p:spPr>
          <a:xfrm rot="-5400000">
            <a:off x="7935800" y="3495450"/>
            <a:ext cx="812400" cy="21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1"/>
          <p:cNvSpPr/>
          <p:nvPr/>
        </p:nvSpPr>
        <p:spPr>
          <a:xfrm rot="5398731">
            <a:off x="7935806" y="1711111"/>
            <a:ext cx="812400" cy="21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